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BE747A-E9AA-4585-B338-2A06A0C21759}" type="datetimeFigureOut">
              <a:rPr lang="en-US" smtClean="0"/>
              <a:t>4/1/2020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679BBB-ACF2-41C0-8C9F-B7D0A660B885}" type="slidenum">
              <a:rPr lang="en-US" smtClean="0"/>
              <a:t>‹#›</a:t>
            </a:fld>
            <a:endParaRPr lang="en-US"/>
          </a:p>
        </p:txBody>
      </p:sp>
    </p:spTree>
    <p:extLst>
      <p:ext uri="{BB962C8B-B14F-4D97-AF65-F5344CB8AC3E}">
        <p14:creationId xmlns:p14="http://schemas.microsoft.com/office/powerpoint/2010/main" val="495643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3159693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2</a:t>
            </a:fld>
            <a:endParaRPr lang="en-US"/>
          </a:p>
        </p:txBody>
      </p:sp>
    </p:spTree>
    <p:extLst>
      <p:ext uri="{BB962C8B-B14F-4D97-AF65-F5344CB8AC3E}">
        <p14:creationId xmlns:p14="http://schemas.microsoft.com/office/powerpoint/2010/main" val="3681086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3</a:t>
            </a:fld>
            <a:endParaRPr lang="en-US"/>
          </a:p>
        </p:txBody>
      </p:sp>
    </p:spTree>
    <p:extLst>
      <p:ext uri="{BB962C8B-B14F-4D97-AF65-F5344CB8AC3E}">
        <p14:creationId xmlns:p14="http://schemas.microsoft.com/office/powerpoint/2010/main" val="2629710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a:p>
        </p:txBody>
      </p:sp>
    </p:spTree>
    <p:extLst>
      <p:ext uri="{BB962C8B-B14F-4D97-AF65-F5344CB8AC3E}">
        <p14:creationId xmlns:p14="http://schemas.microsoft.com/office/powerpoint/2010/main" val="2579468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extLst>
      <p:ext uri="{BB962C8B-B14F-4D97-AF65-F5344CB8AC3E}">
        <p14:creationId xmlns:p14="http://schemas.microsoft.com/office/powerpoint/2010/main" val="3657139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endParaRPr 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pPr/>
              <a:t>6</a:t>
            </a:fld>
            <a:endParaRPr lang="en-US"/>
          </a:p>
        </p:txBody>
      </p:sp>
    </p:spTree>
    <p:extLst>
      <p:ext uri="{BB962C8B-B14F-4D97-AF65-F5344CB8AC3E}">
        <p14:creationId xmlns:p14="http://schemas.microsoft.com/office/powerpoint/2010/main" val="2062731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7</a:t>
            </a:fld>
            <a:endParaRPr lang="en-US" dirty="0"/>
          </a:p>
        </p:txBody>
      </p:sp>
    </p:spTree>
    <p:extLst>
      <p:ext uri="{BB962C8B-B14F-4D97-AF65-F5344CB8AC3E}">
        <p14:creationId xmlns:p14="http://schemas.microsoft.com/office/powerpoint/2010/main" val="1747131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416792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3110792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3504959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A930F7-6F8E-4CF9-BAA5-A4A71CAA6A2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2131640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3A930F7-6F8E-4CF9-BAA5-A4A71CAA6A28}" type="datetimeFigureOut">
              <a:rPr lang="en-US" smtClean="0"/>
              <a:t>4/1/2020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83658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A930F7-6F8E-4CF9-BAA5-A4A71CAA6A28}"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4247522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A930F7-6F8E-4CF9-BAA5-A4A71CAA6A28}" type="datetimeFigureOut">
              <a:rPr lang="en-US" smtClean="0"/>
              <a:t>4/1/2020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233226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A930F7-6F8E-4CF9-BAA5-A4A71CAA6A28}" type="datetimeFigureOut">
              <a:rPr lang="en-US" smtClean="0"/>
              <a:t>4/1/2020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1016990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A930F7-6F8E-4CF9-BAA5-A4A71CAA6A28}" type="datetimeFigureOut">
              <a:rPr lang="en-US" smtClean="0"/>
              <a:t>4/1/2020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4125715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930F7-6F8E-4CF9-BAA5-A4A71CAA6A28}"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93227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3A930F7-6F8E-4CF9-BAA5-A4A71CAA6A28}" type="datetimeFigureOut">
              <a:rPr lang="en-US" smtClean="0"/>
              <a:t>4/1/2020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326C0-6328-416C-AEDF-454956CBB6D7}" type="slidenum">
              <a:rPr lang="en-US" smtClean="0"/>
              <a:t>‹#›</a:t>
            </a:fld>
            <a:endParaRPr lang="en-US"/>
          </a:p>
        </p:txBody>
      </p:sp>
    </p:spTree>
    <p:extLst>
      <p:ext uri="{BB962C8B-B14F-4D97-AF65-F5344CB8AC3E}">
        <p14:creationId xmlns:p14="http://schemas.microsoft.com/office/powerpoint/2010/main" val="3445832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A930F7-6F8E-4CF9-BAA5-A4A71CAA6A28}" type="datetimeFigureOut">
              <a:rPr lang="en-US" smtClean="0"/>
              <a:t>4/1/2020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C326C0-6328-416C-AEDF-454956CBB6D7}" type="slidenum">
              <a:rPr lang="en-US" smtClean="0"/>
              <a:t>‹#›</a:t>
            </a:fld>
            <a:endParaRPr lang="en-US"/>
          </a:p>
        </p:txBody>
      </p:sp>
    </p:spTree>
    <p:extLst>
      <p:ext uri="{BB962C8B-B14F-4D97-AF65-F5344CB8AC3E}">
        <p14:creationId xmlns:p14="http://schemas.microsoft.com/office/powerpoint/2010/main" val="3008481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custDataLst>
              <p:tags r:id="rId2"/>
            </p:custDataLst>
          </p:nvPr>
        </p:nvSpPr>
        <p:spPr>
          <a:xfrm>
            <a:off x="2590800" y="269875"/>
            <a:ext cx="8077200" cy="1143000"/>
          </a:xfrm>
        </p:spPr>
        <p:txBody>
          <a:bodyPr>
            <a:normAutofit fontScale="90000"/>
          </a:bodyPr>
          <a:lstStyle/>
          <a:p>
            <a:pPr algn="ctr"/>
            <a:r>
              <a:rPr lang="en-US" sz="4000" dirty="0"/>
              <a:t/>
            </a:r>
            <a:br>
              <a:rPr lang="en-US" sz="4000" dirty="0"/>
            </a:br>
            <a:endParaRPr lang="en-US" sz="4000" dirty="0"/>
          </a:p>
        </p:txBody>
      </p:sp>
      <p:sp>
        <p:nvSpPr>
          <p:cNvPr id="4" name="TextBox 3"/>
          <p:cNvSpPr txBox="1"/>
          <p:nvPr/>
        </p:nvSpPr>
        <p:spPr>
          <a:xfrm>
            <a:off x="4947601" y="770919"/>
            <a:ext cx="2917786" cy="523220"/>
          </a:xfrm>
          <a:prstGeom prst="rect">
            <a:avLst/>
          </a:prstGeom>
          <a:noFill/>
        </p:spPr>
        <p:txBody>
          <a:bodyPr wrap="none" rtlCol="0">
            <a:spAutoFit/>
          </a:bodyPr>
          <a:lstStyle/>
          <a:p>
            <a:pPr algn="ctr"/>
            <a:r>
              <a:rPr lang="ar-EG" sz="2800" b="1" dirty="0"/>
              <a:t>بسم الله الرحمن الرحيم </a:t>
            </a:r>
            <a:endParaRPr lang="en-GB" sz="2800" b="1" dirty="0"/>
          </a:p>
        </p:txBody>
      </p:sp>
      <p:sp>
        <p:nvSpPr>
          <p:cNvPr id="5" name="TextBox 4"/>
          <p:cNvSpPr txBox="1"/>
          <p:nvPr/>
        </p:nvSpPr>
        <p:spPr>
          <a:xfrm>
            <a:off x="3965104" y="1412875"/>
            <a:ext cx="5328592" cy="1077218"/>
          </a:xfrm>
          <a:prstGeom prst="rect">
            <a:avLst/>
          </a:prstGeom>
          <a:noFill/>
        </p:spPr>
        <p:txBody>
          <a:bodyPr wrap="square" rtlCol="0">
            <a:spAutoFit/>
          </a:bodyPr>
          <a:lstStyle/>
          <a:p>
            <a:pPr algn="ctr"/>
            <a:r>
              <a:rPr lang="ar-EG" sz="3200" dirty="0"/>
              <a:t>محاضرة الفرقة الثانية </a:t>
            </a:r>
            <a:endParaRPr lang="en-US" sz="3200" dirty="0"/>
          </a:p>
          <a:p>
            <a:pPr algn="ctr"/>
            <a:r>
              <a:rPr lang="ar-EG" sz="3200" dirty="0"/>
              <a:t>الاحد 29-3-2020</a:t>
            </a:r>
            <a:endParaRPr lang="en-GB" sz="3200" dirty="0"/>
          </a:p>
        </p:txBody>
      </p:sp>
      <p:pic>
        <p:nvPicPr>
          <p:cNvPr id="8194" name="Picture 2" descr="شعار جامعة بنها الجديد"/>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5748316" y="0"/>
            <a:ext cx="1371600" cy="764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2224401" y="3072606"/>
            <a:ext cx="8466725" cy="523220"/>
          </a:xfrm>
          <a:prstGeom prst="rect">
            <a:avLst/>
          </a:prstGeom>
        </p:spPr>
        <p:txBody>
          <a:bodyPr wrap="square">
            <a:spAutoFit/>
          </a:bodyPr>
          <a:lstStyle/>
          <a:p>
            <a:pPr algn="ctr"/>
            <a:r>
              <a:rPr lang="ar-EG" sz="2800" b="1" i="1" dirty="0"/>
              <a:t>مادة : نصوص اجتماعية</a:t>
            </a:r>
            <a:r>
              <a:rPr lang="ar-EG" sz="1400" b="1" i="1" dirty="0"/>
              <a:t> </a:t>
            </a:r>
            <a:endParaRPr lang="en-GB" sz="1400" b="1" i="1" dirty="0"/>
          </a:p>
        </p:txBody>
      </p:sp>
      <p:sp>
        <p:nvSpPr>
          <p:cNvPr id="9" name="Rectangle 8"/>
          <p:cNvSpPr/>
          <p:nvPr/>
        </p:nvSpPr>
        <p:spPr>
          <a:xfrm>
            <a:off x="2325532" y="4589513"/>
            <a:ext cx="8466725" cy="1323439"/>
          </a:xfrm>
          <a:prstGeom prst="rect">
            <a:avLst/>
          </a:prstGeom>
        </p:spPr>
        <p:txBody>
          <a:bodyPr wrap="square">
            <a:spAutoFit/>
          </a:bodyPr>
          <a:lstStyle/>
          <a:p>
            <a:pPr algn="ctr"/>
            <a:r>
              <a:rPr lang="en-US" sz="4000" b="1" i="1" dirty="0"/>
              <a:t>By </a:t>
            </a:r>
            <a:endParaRPr lang="en-GB" sz="4000" dirty="0"/>
          </a:p>
          <a:p>
            <a:pPr algn="ctr"/>
            <a:r>
              <a:rPr lang="en-US" sz="4000" b="1" dirty="0"/>
              <a:t>DR. </a:t>
            </a:r>
            <a:r>
              <a:rPr lang="en-US" sz="4000" b="1" dirty="0" err="1"/>
              <a:t>Karima</a:t>
            </a:r>
            <a:r>
              <a:rPr lang="en-US" sz="4000" b="1" dirty="0"/>
              <a:t> </a:t>
            </a:r>
            <a:r>
              <a:rPr lang="en-US" sz="4000" b="1" dirty="0" err="1"/>
              <a:t>samer</a:t>
            </a:r>
            <a:r>
              <a:rPr lang="en-US" sz="4000" b="1" dirty="0"/>
              <a:t> el </a:t>
            </a:r>
            <a:r>
              <a:rPr lang="en-US" sz="4000" b="1" dirty="0" err="1"/>
              <a:t>hosary</a:t>
            </a:r>
            <a:r>
              <a:rPr lang="en-US" sz="4000" b="1" dirty="0"/>
              <a:t> </a:t>
            </a:r>
            <a:endParaRPr lang="en-GB" sz="4000" b="1" i="1" dirty="0"/>
          </a:p>
        </p:txBody>
      </p:sp>
    </p:spTree>
    <p:custDataLst>
      <p:tags r:id="rId1"/>
    </p:custDataLst>
    <p:extLst>
      <p:ext uri="{BB962C8B-B14F-4D97-AF65-F5344CB8AC3E}">
        <p14:creationId xmlns:p14="http://schemas.microsoft.com/office/powerpoint/2010/main" val="3294231450"/>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7568" y="188641"/>
            <a:ext cx="8460433" cy="5632311"/>
          </a:xfrm>
          <a:prstGeom prst="rect">
            <a:avLst/>
          </a:prstGeom>
          <a:noFill/>
        </p:spPr>
        <p:txBody>
          <a:bodyPr wrap="square" rtlCol="0">
            <a:spAutoFit/>
          </a:bodyPr>
          <a:lstStyle/>
          <a:p>
            <a:pPr algn="r"/>
            <a:r>
              <a:rPr lang="en-US" sz="2400" dirty="0"/>
              <a:t>Social class </a:t>
            </a:r>
            <a:r>
              <a:rPr lang="ar-EG" sz="2400" dirty="0"/>
              <a:t>الطبقة الاجتماعية                                                </a:t>
            </a:r>
          </a:p>
          <a:p>
            <a:pPr algn="r"/>
            <a:endParaRPr lang="ar-EG" sz="2400" dirty="0"/>
          </a:p>
          <a:p>
            <a:pPr algn="r"/>
            <a:r>
              <a:rPr lang="ar-EG" sz="2400" dirty="0"/>
              <a:t>النظرية الماركسية تعتبر اولى النظريات التى اهتمت بدراسة الطبقات الاجتماعية من خلال منظور تاريخى يفسر حركة المجتمعات وتطورها وانتقالها من نظام انتاجى الى نظام انتاجى اخر هناك نوعية من المعايير لتحديد مفهوم الطبقة , </a:t>
            </a:r>
          </a:p>
          <a:p>
            <a:pPr algn="r"/>
            <a:r>
              <a:rPr lang="ar-EG" sz="2400" dirty="0"/>
              <a:t>-معايير ذاتية : تعتمد على صفات وعادات معينة تجتمع ابناء الطبقة الواحدة , او انهم يشعرون بالانتماء لطبقة معينة وهذه المعايير قابلت موجات نقدية نظرا لانها لا تعطى تقديرا صحيحا للاوضاع الطبقية </a:t>
            </a:r>
          </a:p>
          <a:p>
            <a:pPr algn="r"/>
            <a:r>
              <a:rPr lang="ar-EG" sz="2400" dirty="0"/>
              <a:t>معايير موضوعية : كالثروة – الدخل-المهنة-العلاقة بوسائل الانتاج وهى ما تبناها ماركس </a:t>
            </a:r>
          </a:p>
          <a:p>
            <a:pPr algn="r"/>
            <a:r>
              <a:rPr lang="ar-EG" sz="2400" dirty="0"/>
              <a:t>ويرى الماركسيون ان علاقة الافراد بوسائل الانتاج هى العامل الرئيسى فى تحديد مفهوم الطبقة .اما بقية العوامل الاخرى كالدخل – المهنة – السياسة- الاخلاق –الفكر ...وغيره تعتبر كلها انعكاسا لهذه العلاقة .</a:t>
            </a:r>
          </a:p>
          <a:p>
            <a:pPr algn="r"/>
            <a:r>
              <a:rPr lang="ar-EG" sz="2400" dirty="0"/>
              <a:t>وقسم مركس المجتمع الى طبقتين </a:t>
            </a:r>
            <a:br>
              <a:rPr lang="ar-EG" sz="2400" dirty="0"/>
            </a:br>
            <a:r>
              <a:rPr lang="en-US" sz="2400" dirty="0"/>
              <a:t>[</a:t>
            </a:r>
            <a:r>
              <a:rPr lang="ar-EG" sz="2400" dirty="0"/>
              <a:t>البرجوازية(الطبقة الرأسمالية) </a:t>
            </a:r>
            <a:r>
              <a:rPr lang="ar-EG" sz="2400" dirty="0"/>
              <a:t>– </a:t>
            </a:r>
            <a:r>
              <a:rPr lang="ar-EG" sz="2400" dirty="0"/>
              <a:t>البروليتاريا (الطبقة العاملة)</a:t>
            </a:r>
            <a:r>
              <a:rPr lang="en-US" sz="2400" dirty="0"/>
              <a:t>]</a:t>
            </a:r>
            <a:endParaRPr lang="ar-EG" sz="2400" dirty="0"/>
          </a:p>
        </p:txBody>
      </p:sp>
    </p:spTree>
    <p:custDataLst>
      <p:tags r:id="rId1"/>
    </p:custDataLst>
    <p:extLst>
      <p:ext uri="{BB962C8B-B14F-4D97-AF65-F5344CB8AC3E}">
        <p14:creationId xmlns:p14="http://schemas.microsoft.com/office/powerpoint/2010/main" val="21424751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7568" y="188640"/>
            <a:ext cx="8460433" cy="3416320"/>
          </a:xfrm>
          <a:prstGeom prst="rect">
            <a:avLst/>
          </a:prstGeom>
          <a:noFill/>
        </p:spPr>
        <p:txBody>
          <a:bodyPr wrap="square" rtlCol="0">
            <a:spAutoFit/>
          </a:bodyPr>
          <a:lstStyle/>
          <a:p>
            <a:pPr algn="r"/>
            <a:r>
              <a:rPr lang="en-US" sz="2400" dirty="0"/>
              <a:t>Orientalism </a:t>
            </a:r>
            <a:r>
              <a:rPr lang="ar-EG" sz="2400" dirty="0"/>
              <a:t>الاستشراق                                                 </a:t>
            </a:r>
          </a:p>
          <a:p>
            <a:pPr algn="r"/>
            <a:endParaRPr lang="ar-EG" sz="2400" dirty="0"/>
          </a:p>
          <a:p>
            <a:pPr algn="r"/>
            <a:r>
              <a:rPr lang="ar-EG" sz="2400" dirty="0"/>
              <a:t>يمثل المبالغة فى الاختلاف , فالسمة الاساسية له انه تحيز خفى ومستمر محوره تفوق الحضارة الاوروبية ضد الشعوب العربية وثقافتها .</a:t>
            </a:r>
          </a:p>
          <a:p>
            <a:pPr algn="r"/>
            <a:r>
              <a:rPr lang="ar-EG" sz="2400" dirty="0"/>
              <a:t>ولديهم فرضية تنطوى على تفوق الغرب بشكل عام على العالم الشرقى , ويستخدمون عادة كلمات كالبدائى –العنيف-المتطرف-الاستبدادى- اى انه ادنى من الغرب ولا سبيل لتنويرهالا باستبدال القيم الرجعية بالافكار الغربية المعاصرة </a:t>
            </a:r>
          </a:p>
          <a:p>
            <a:pPr algn="r"/>
            <a:r>
              <a:rPr lang="ar-EG" sz="2400" dirty="0"/>
              <a:t>وقد قدمت دراسات استشراقية عديدة حول مجتماعتنا ورد عليهم المفكر الكبير ادوارد سعيد بكاثابه عن الاستشراق الذى ترجم لعدد من اللغات </a:t>
            </a:r>
          </a:p>
        </p:txBody>
      </p:sp>
    </p:spTree>
    <p:custDataLst>
      <p:tags r:id="rId1"/>
    </p:custDataLst>
    <p:extLst>
      <p:ext uri="{BB962C8B-B14F-4D97-AF65-F5344CB8AC3E}">
        <p14:creationId xmlns:p14="http://schemas.microsoft.com/office/powerpoint/2010/main" val="33684675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7568" y="188640"/>
            <a:ext cx="8460433" cy="2308324"/>
          </a:xfrm>
          <a:prstGeom prst="rect">
            <a:avLst/>
          </a:prstGeom>
          <a:noFill/>
        </p:spPr>
        <p:txBody>
          <a:bodyPr wrap="square" rtlCol="0">
            <a:spAutoFit/>
          </a:bodyPr>
          <a:lstStyle/>
          <a:p>
            <a:pPr algn="r"/>
            <a:r>
              <a:rPr lang="en-US" sz="2400" dirty="0"/>
              <a:t>Alienation  </a:t>
            </a:r>
            <a:r>
              <a:rPr lang="ar-EG" sz="2400" dirty="0"/>
              <a:t>الاغتراب                                                  </a:t>
            </a:r>
          </a:p>
          <a:p>
            <a:pPr algn="r"/>
            <a:endParaRPr lang="ar-EG" sz="2400" dirty="0"/>
          </a:p>
          <a:p>
            <a:pPr algn="r"/>
            <a:r>
              <a:rPr lang="ar-EG" sz="2400" dirty="0"/>
              <a:t>وهو احد المفاهيم الماركسية المعبرة عن مساوئ الناظام الرأسمالى واستقلاله لفئة العمال او البروليتاريا داخل المجتمع , فأستخدم ماركس مصطلح الاغتراب للتعبير عن غربة العمال عن مجتمعهم فى ظل النظام الرأسمالى الذى يفرض عليهم تقسما للعمل يجعلهم فى تعامل من الات ومنفصلين عن المنتج النهائى مما يشعرهم بالاغتراب </a:t>
            </a:r>
          </a:p>
        </p:txBody>
      </p:sp>
    </p:spTree>
    <p:custDataLst>
      <p:tags r:id="rId1"/>
    </p:custDataLst>
    <p:extLst>
      <p:ext uri="{BB962C8B-B14F-4D97-AF65-F5344CB8AC3E}">
        <p14:creationId xmlns:p14="http://schemas.microsoft.com/office/powerpoint/2010/main" val="19470907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7568" y="188640"/>
            <a:ext cx="8460433" cy="1569660"/>
          </a:xfrm>
          <a:prstGeom prst="rect">
            <a:avLst/>
          </a:prstGeom>
          <a:noFill/>
        </p:spPr>
        <p:txBody>
          <a:bodyPr wrap="square" rtlCol="0">
            <a:spAutoFit/>
          </a:bodyPr>
          <a:lstStyle/>
          <a:p>
            <a:pPr algn="r"/>
            <a:r>
              <a:rPr lang="en-US" sz="2400" dirty="0"/>
              <a:t>Acculturation   </a:t>
            </a:r>
            <a:r>
              <a:rPr lang="ar-EG" sz="2400" dirty="0"/>
              <a:t>التثاقف                                                   </a:t>
            </a:r>
          </a:p>
          <a:p>
            <a:pPr algn="r"/>
            <a:endParaRPr lang="ar-EG" sz="2400" dirty="0"/>
          </a:p>
          <a:p>
            <a:pPr algn="r"/>
            <a:r>
              <a:rPr lang="ar-EG" sz="2400" dirty="0"/>
              <a:t>هو عملية مكتسبة دينامية نتيجة اتصال مباشر بين جماعتين اجتماعيتنن يتم من خلال اكتساب خصائص ثقافة اخرى </a:t>
            </a:r>
          </a:p>
        </p:txBody>
      </p:sp>
    </p:spTree>
    <p:custDataLst>
      <p:tags r:id="rId1"/>
    </p:custDataLst>
    <p:extLst>
      <p:ext uri="{BB962C8B-B14F-4D97-AF65-F5344CB8AC3E}">
        <p14:creationId xmlns:p14="http://schemas.microsoft.com/office/powerpoint/2010/main" val="39885266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207568" y="188640"/>
            <a:ext cx="8460433" cy="1938992"/>
          </a:xfrm>
          <a:prstGeom prst="rect">
            <a:avLst/>
          </a:prstGeom>
          <a:noFill/>
        </p:spPr>
        <p:txBody>
          <a:bodyPr wrap="square" rtlCol="0">
            <a:spAutoFit/>
          </a:bodyPr>
          <a:lstStyle/>
          <a:p>
            <a:pPr algn="r"/>
            <a:r>
              <a:rPr lang="en-US" sz="2400" dirty="0"/>
              <a:t>Sub-culture    </a:t>
            </a:r>
            <a:r>
              <a:rPr lang="ar-EG" sz="2400" dirty="0"/>
              <a:t>الثقافة الفرعية                                                    </a:t>
            </a:r>
          </a:p>
          <a:p>
            <a:pPr algn="r"/>
            <a:endParaRPr lang="ar-EG" sz="2400" dirty="0"/>
          </a:p>
          <a:p>
            <a:pPr algn="r"/>
            <a:r>
              <a:rPr lang="ar-EG" sz="2400" dirty="0"/>
              <a:t>ثقافة تخرج عن ثقافة العامة للمجتمع وعادة ما تطلق على الجانب السلبى وليس الايجابى كمجموعة من المنحرفين او الخارجين على عادات المجتمع وتقاليده..... وهكذا  </a:t>
            </a:r>
          </a:p>
        </p:txBody>
      </p:sp>
    </p:spTree>
    <p:custDataLst>
      <p:tags r:id="rId1"/>
    </p:custDataLst>
    <p:extLst>
      <p:ext uri="{BB962C8B-B14F-4D97-AF65-F5344CB8AC3E}">
        <p14:creationId xmlns:p14="http://schemas.microsoft.com/office/powerpoint/2010/main" val="1193703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46936" y="2381380"/>
            <a:ext cx="3711465" cy="2800221"/>
          </a:xfrm>
          <a:prstGeom prst="rect">
            <a:avLst/>
          </a:prstGeom>
          <a:noFill/>
        </p:spPr>
        <p:txBody>
          <a:bodyPr wrap="square" rtlCol="0">
            <a:normAutofit/>
          </a:bodyPr>
          <a:lstStyle/>
          <a:p>
            <a:r>
              <a:rPr lang="en-US" sz="6600" dirty="0"/>
              <a:t>Thank you</a:t>
            </a:r>
            <a:endParaRPr lang="en-US" sz="6600" dirty="0"/>
          </a:p>
        </p:txBody>
      </p:sp>
      <p:pic>
        <p:nvPicPr>
          <p:cNvPr id="3" name="Picture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3053862" y="1514198"/>
            <a:ext cx="3042138" cy="305780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6716208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10"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4.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5.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6.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ags/tag7.xml><?xml version="1.0" encoding="utf-8"?>
<p:tagLst xmlns:a="http://schemas.openxmlformats.org/drawingml/2006/main" xmlns:r="http://schemas.openxmlformats.org/officeDocument/2006/relationships" xmlns:p="http://schemas.openxmlformats.org/presentationml/2006/main">
  <p:tag name="DVSECTIONID" val="QUq8QELArFIgadhH063fp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325</Words>
  <Application>Microsoft Office PowerPoint</Application>
  <PresentationFormat>Widescreen</PresentationFormat>
  <Paragraphs>36</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Tarek PC</dc:creator>
  <cp:lastModifiedBy>Tarek PC</cp:lastModifiedBy>
  <cp:revision>5</cp:revision>
  <dcterms:created xsi:type="dcterms:W3CDTF">2020-04-01T11:18:51Z</dcterms:created>
  <dcterms:modified xsi:type="dcterms:W3CDTF">2020-04-01T11:37:24Z</dcterms:modified>
</cp:coreProperties>
</file>